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69" r:id="rId3"/>
    <p:sldId id="257" r:id="rId4"/>
    <p:sldId id="258" r:id="rId5"/>
    <p:sldId id="268" r:id="rId6"/>
    <p:sldId id="272" r:id="rId7"/>
    <p:sldId id="271" r:id="rId8"/>
    <p:sldId id="267" r:id="rId9"/>
    <p:sldId id="266" r:id="rId10"/>
    <p:sldId id="270" r:id="rId11"/>
    <p:sldId id="273" r:id="rId12"/>
    <p:sldId id="265" r:id="rId13"/>
    <p:sldId id="263" r:id="rId14"/>
    <p:sldId id="262" r:id="rId15"/>
    <p:sldId id="261" r:id="rId16"/>
    <p:sldId id="259" r:id="rId17"/>
    <p:sldId id="260" r:id="rId18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57D97-6CFB-42BC-BF22-81C4EF8F71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87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15FB6-C02B-44E6-93DA-00AF56287B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51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1D631-8EB9-4ED7-B24F-A22B27B440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686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8F7B-EE2C-424C-A7A5-BBD8BA26EB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9893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3AB9F-D842-4585-B8AD-E466173A5F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84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11A6C-3BFC-4430-AAA8-CC058E3F76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86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399D7-2594-4715-8C34-A0E234355A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17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2CC17-CE05-43C8-85A8-32570A20AE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76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03A8-CE82-4C3B-9080-0C476A4C48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35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6DDFC-5085-4C77-8F81-754E8E8D44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6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ED2D8-E97C-4E38-A69C-AD1C4B8F45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42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单击此处编辑母版文本样式</a:t>
            </a:r>
          </a:p>
          <a:p>
            <a:pPr lvl="1"/>
            <a:r>
              <a:rPr lang="en-US" altLang="ru-RU" smtClean="0"/>
              <a:t>第二级</a:t>
            </a:r>
          </a:p>
          <a:p>
            <a:pPr lvl="2"/>
            <a:r>
              <a:rPr lang="en-US" altLang="ru-RU" smtClean="0"/>
              <a:t>第三级</a:t>
            </a:r>
          </a:p>
          <a:p>
            <a:pPr lvl="3"/>
            <a:r>
              <a:rPr lang="en-US" altLang="ru-RU" smtClean="0"/>
              <a:t>第四级</a:t>
            </a:r>
          </a:p>
          <a:p>
            <a:pPr lvl="4"/>
            <a:r>
              <a:rPr lang="en-US" altLang="ru-RU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400" b="1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 typeface="Arial" pitchFamily="34" charset="0"/>
              <a:buNone/>
              <a:defRPr sz="1400" b="1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400" b="1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097611-9427-471B-A4A2-2192F029D3E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65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097611-9427-471B-A4A2-2192F029D3E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1692275" y="549275"/>
            <a:ext cx="6192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 smtClean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1" y="260648"/>
            <a:ext cx="619268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r>
              <a:rPr lang="ru-RU" sz="5400" b="1" dirty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333399">
                        <a:tint val="10000"/>
                        <a:satMod val="155000"/>
                      </a:srgbClr>
                    </a:gs>
                    <a:gs pos="60000">
                      <a:srgbClr val="333399">
                        <a:tint val="30000"/>
                        <a:satMod val="155000"/>
                      </a:srgbClr>
                    </a:gs>
                    <a:gs pos="100000">
                      <a:srgbClr val="333399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Arial" pitchFamily="34" charset="0"/>
              </a:rPr>
              <a:t>Арифметик </a:t>
            </a:r>
            <a:r>
              <a:rPr lang="ru-RU" sz="5400" b="1" dirty="0" err="1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333399">
                        <a:tint val="10000"/>
                        <a:satMod val="155000"/>
                      </a:srgbClr>
                    </a:gs>
                    <a:gs pos="60000">
                      <a:srgbClr val="333399">
                        <a:tint val="30000"/>
                        <a:satMod val="155000"/>
                      </a:srgbClr>
                    </a:gs>
                    <a:gs pos="100000">
                      <a:srgbClr val="333399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Arial" pitchFamily="34" charset="0"/>
              </a:rPr>
              <a:t>урта</a:t>
            </a:r>
            <a:endParaRPr lang="ru-RU" sz="5400" b="1" dirty="0">
              <a:ln w="24500" cmpd="dbl">
                <a:solidFill>
                  <a:srgbClr val="333399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333399">
                      <a:tint val="10000"/>
                      <a:satMod val="155000"/>
                    </a:srgbClr>
                  </a:gs>
                  <a:gs pos="60000">
                    <a:srgbClr val="333399">
                      <a:tint val="30000"/>
                      <a:satMod val="155000"/>
                    </a:srgbClr>
                  </a:gs>
                  <a:gs pos="100000">
                    <a:srgbClr val="333399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/>
        </p:nvSpPr>
        <p:spPr bwMode="auto">
          <a:xfrm>
            <a:off x="457200" y="11430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fontAlgn="base"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/>
        </p:nvSpPr>
        <p:spPr bwMode="auto">
          <a:xfrm>
            <a:off x="609600" y="12954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fontAlgn="base"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4342" name="Rectangle 3"/>
          <p:cNvSpPr>
            <a:spLocks noGrp="1" noChangeArrowheads="1"/>
          </p:cNvSpPr>
          <p:nvPr/>
        </p:nvSpPr>
        <p:spPr bwMode="auto">
          <a:xfrm>
            <a:off x="2555875" y="2014538"/>
            <a:ext cx="64357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fontAlgn="base"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4343" name="Rectangle 3"/>
          <p:cNvSpPr>
            <a:spLocks noGrp="1" noChangeArrowheads="1"/>
          </p:cNvSpPr>
          <p:nvPr/>
        </p:nvSpPr>
        <p:spPr bwMode="auto">
          <a:xfrm>
            <a:off x="2987675" y="2014538"/>
            <a:ext cx="600392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fontAlgn="base"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4344" name="Rectangle 3"/>
          <p:cNvSpPr>
            <a:spLocks noGrp="1" noChangeArrowheads="1"/>
          </p:cNvSpPr>
          <p:nvPr/>
        </p:nvSpPr>
        <p:spPr bwMode="auto">
          <a:xfrm>
            <a:off x="2987675" y="2014538"/>
            <a:ext cx="600392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fontAlgn="base"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1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smtClean="0">
                <a:ln w="18000">
                  <a:solidFill>
                    <a:srgbClr val="FEB80A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/>
              </a:rPr>
              <a:t>Физкультминутка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1560513"/>
            <a:ext cx="7072313" cy="373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C:\Users\Use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388" y="3933056"/>
            <a:ext cx="1665332" cy="249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User\Desktop\0_877f1_86783f0_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286891"/>
            <a:ext cx="1296144" cy="1999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04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err="1" smtClean="0">
                <a:ln w="18000">
                  <a:solidFill>
                    <a:srgbClr val="FEB80A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/>
              </a:rPr>
              <a:t>Дәреслек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711361"/>
            <a:ext cx="7056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0" indent="-282575" fontAlgn="base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r>
              <a:rPr lang="tt-RU" altLang="ru-RU" sz="4400" dirty="0" smtClean="0">
                <a:solidFill>
                  <a:srgbClr val="232D47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№1497</a:t>
            </a:r>
            <a:endParaRPr lang="ru-RU" altLang="ru-RU" sz="4400" dirty="0">
              <a:solidFill>
                <a:srgbClr val="232D47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2780928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70,95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2636912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0,2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3861048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1,225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386104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6,7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24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5400" b="1" dirty="0">
                <a:ln w="24500" cmpd="dbl">
                  <a:solidFill>
                    <a:srgbClr val="FEB80A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/>
                <a:latin typeface="Corbel"/>
              </a:rPr>
              <a:t>Мөстәкыйль эш</a:t>
            </a:r>
            <a:endParaRPr lang="ru-RU" sz="5400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84784"/>
            <a:ext cx="799288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marR="0" lvl="0" indent="-282575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</a:rPr>
              <a:t>В.</a:t>
            </a:r>
            <a:r>
              <a:rPr kumimoji="0" lang="en-US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</a:rPr>
              <a:t>I                           </a:t>
            </a:r>
            <a:r>
              <a:rPr kumimoji="0" lang="ru-RU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</a:rPr>
              <a:t>В.</a:t>
            </a:r>
            <a:r>
              <a:rPr kumimoji="0" lang="en-US" alt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</a:rPr>
              <a:t>II</a:t>
            </a:r>
            <a:endParaRPr kumimoji="0" lang="ru-RU" altLang="ru-RU" sz="3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/>
            </a:endParaRPr>
          </a:p>
          <a:p>
            <a:pPr marL="365125" marR="0" lvl="0" indent="-282575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tt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Саннарның арифметик уртасын табыгыз:</a:t>
            </a: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5125" marR="0" lvl="0" indent="-282575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70,6 и 71,3                                          65,7 и 62,4</a:t>
            </a:r>
          </a:p>
          <a:p>
            <a:pPr marL="365125" marR="0" lvl="0" indent="-282575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tt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Саннарның арифметик уртасын табыгыз  һәм унынчы өлешләргә кадәр түгәрәкләгез:</a:t>
            </a:r>
          </a:p>
          <a:p>
            <a:pPr marL="365125" marR="0" lvl="0" indent="-282575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84,32 ;  84,47;  84,56;  84,68   </a:t>
            </a:r>
          </a:p>
          <a:p>
            <a:pPr marL="365125" marR="0" lvl="0" indent="-282575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92,34;  92,45;  92,28; 92,66</a:t>
            </a:r>
          </a:p>
          <a:p>
            <a:pPr marL="365125" marR="0" lvl="0" indent="-282575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kumimoji="0" lang="ru-RU" alt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Әгәр</a:t>
            </a: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ru-RU" alt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уртача</a:t>
            </a: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балы  5,1 </a:t>
            </a:r>
            <a:r>
              <a:rPr kumimoji="0" lang="ru-RU" alt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дән</a:t>
            </a: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ким </a:t>
            </a:r>
            <a:r>
              <a:rPr kumimoji="0" lang="ru-RU" alt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булмаса</a:t>
            </a: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kumimoji="0" lang="ru-RU" alt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фигуралы</a:t>
            </a: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ru-RU" alt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шуу</a:t>
            </a: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ru-RU" alt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буенча</a:t>
            </a: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спортсменка </a:t>
            </a:r>
            <a:r>
              <a:rPr kumimoji="0" lang="ru-RU" alt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икенче</a:t>
            </a: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ru-RU" alt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этапка</a:t>
            </a: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уза ала. </a:t>
            </a:r>
            <a:r>
              <a:rPr kumimoji="0" lang="ru-RU" alt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Әгәр</a:t>
            </a: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ru-RU" alt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баллар</a:t>
            </a: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ru-RU" alt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түбәндәгечә</a:t>
            </a: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ru-RU" alt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булса</a:t>
            </a: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kumimoji="0" lang="ru-RU" alt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ул</a:t>
            </a: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ru-RU" alt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икенче</a:t>
            </a: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ru-RU" alt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этапка</a:t>
            </a: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уза </a:t>
            </a:r>
            <a:r>
              <a:rPr kumimoji="0" lang="ru-RU" alt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алырмы</a:t>
            </a: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365125" marR="0" lvl="0" indent="-282575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5,2;  5,1;  4,7;  5,1;  4,9             5,4;  4,8;  4,9;  4,8; 5,1;                  </a:t>
            </a:r>
          </a:p>
          <a:p>
            <a:pPr marL="365125" marR="0" lvl="0" indent="-282575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lang="ru-RU" altLang="ru-RU" sz="2000" kern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altLang="ru-RU" sz="2000" kern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ru-RU" altLang="ru-RU" sz="2000" kern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а) </a:t>
            </a:r>
            <a:r>
              <a:rPr lang="tt-RU" altLang="ru-RU" sz="2000" kern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әйе; б) юк</a:t>
            </a:r>
            <a:r>
              <a:rPr lang="ru-RU" altLang="ru-RU" sz="2000" kern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а) </a:t>
            </a:r>
            <a:r>
              <a:rPr lang="ru-RU" altLang="ru-RU" sz="2000" kern="0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әйе</a:t>
            </a:r>
            <a:r>
              <a:rPr lang="ru-RU" altLang="ru-RU" sz="2000" kern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  б) </a:t>
            </a:r>
            <a:r>
              <a:rPr lang="ru-RU" altLang="ru-RU" sz="2000" kern="0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юк</a:t>
            </a:r>
            <a:r>
              <a:rPr lang="ru-RU" altLang="ru-RU" sz="2000" kern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ru-RU" altLang="ru-RU" sz="2000" kern="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5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err="1">
                <a:ln w="24500" cmpd="dbl">
                  <a:solidFill>
                    <a:srgbClr val="FEB80A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/>
                <a:latin typeface="Corbel"/>
              </a:rPr>
              <a:t>Тикшерү</a:t>
            </a:r>
            <a:endParaRPr lang="ru-RU" sz="5400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700808"/>
            <a:ext cx="7488832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marR="0" lvl="0" indent="-283464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</a:rPr>
              <a:t> 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rbel"/>
              </a:rPr>
              <a:t>В.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ill Sans MT"/>
              </a:rPr>
              <a:t>I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rbel"/>
              </a:rPr>
              <a:t>                                         В.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ill Sans MT"/>
              </a:rPr>
              <a:t>II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rbel"/>
            </a:endParaRPr>
          </a:p>
          <a:p>
            <a:pPr marL="596646" marR="0" lvl="0" indent="-5143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</a:rPr>
              <a:t>1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rgbClr val="475A8D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70,95                                 64,05</a:t>
            </a:r>
          </a:p>
          <a:p>
            <a:pPr marL="596646" marR="0" lvl="0" indent="-5143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kumimoji="0" lang="ru-RU" sz="36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84AA33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84,5                               ≈92,4  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rgbClr val="84AA33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6646" marR="0" lvl="0" indent="-51435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kumimoji="0" lang="ru-RU" sz="3600" b="0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Б</a:t>
            </a: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kumimoji="0" lang="ru-RU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03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err="1">
                <a:ln w="18000">
                  <a:solidFill>
                    <a:srgbClr val="FEB80A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/>
                <a:latin typeface="Corbel"/>
              </a:rPr>
              <a:t>Өй</a:t>
            </a:r>
            <a:r>
              <a:rPr lang="ru-RU" sz="5400" b="1" dirty="0">
                <a:ln w="18000">
                  <a:solidFill>
                    <a:srgbClr val="FEB80A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/>
                <a:latin typeface="Corbel"/>
              </a:rPr>
              <a:t> </a:t>
            </a:r>
            <a:r>
              <a:rPr lang="ru-RU" sz="5400" b="1" dirty="0" err="1">
                <a:ln w="18000">
                  <a:solidFill>
                    <a:srgbClr val="FEB80A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/>
                <a:latin typeface="Corbel"/>
              </a:rPr>
              <a:t>эше</a:t>
            </a:r>
            <a:endParaRPr lang="ru-RU" sz="5400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772816"/>
            <a:ext cx="712879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sz="3200" b="1" dirty="0" err="1">
                <a:solidFill>
                  <a:srgbClr val="3891A7">
                    <a:lumMod val="75000"/>
                  </a:srgbClr>
                </a:solidFill>
                <a:latin typeface="Corbel"/>
              </a:rPr>
              <a:t>Дәреслектән</a:t>
            </a:r>
            <a:r>
              <a:rPr lang="ru-RU" sz="3200" b="1" dirty="0">
                <a:solidFill>
                  <a:srgbClr val="3891A7">
                    <a:lumMod val="75000"/>
                  </a:srgbClr>
                </a:solidFill>
                <a:latin typeface="Corbel"/>
              </a:rPr>
              <a:t>: п. 38, 226 бит – </a:t>
            </a:r>
            <a:r>
              <a:rPr lang="ru-RU" sz="3200" b="1" dirty="0" err="1">
                <a:solidFill>
                  <a:srgbClr val="3891A7">
                    <a:lumMod val="75000"/>
                  </a:srgbClr>
                </a:solidFill>
                <a:latin typeface="Corbel"/>
              </a:rPr>
              <a:t>кагыйдә</a:t>
            </a:r>
            <a:r>
              <a:rPr lang="ru-RU" sz="3200" b="1" dirty="0">
                <a:solidFill>
                  <a:srgbClr val="3891A7">
                    <a:lumMod val="75000"/>
                  </a:srgbClr>
                </a:solidFill>
                <a:latin typeface="Corbel"/>
              </a:rPr>
              <a:t> </a:t>
            </a:r>
            <a:r>
              <a:rPr lang="ru-RU" sz="3200" b="1" dirty="0" err="1">
                <a:solidFill>
                  <a:srgbClr val="3891A7">
                    <a:lumMod val="75000"/>
                  </a:srgbClr>
                </a:solidFill>
                <a:latin typeface="Corbel"/>
              </a:rPr>
              <a:t>өйрәнергә</a:t>
            </a:r>
            <a:r>
              <a:rPr lang="ru-RU" sz="3200" b="1" dirty="0">
                <a:solidFill>
                  <a:srgbClr val="3891A7">
                    <a:lumMod val="75000"/>
                  </a:srgbClr>
                </a:solidFill>
                <a:latin typeface="Corbel"/>
              </a:rPr>
              <a:t>, сайт а2в2 № </a:t>
            </a:r>
            <a:r>
              <a:rPr lang="ru-RU" sz="3200" b="1" dirty="0" smtClean="0">
                <a:solidFill>
                  <a:srgbClr val="3891A7">
                    <a:lumMod val="75000"/>
                  </a:srgbClr>
                </a:solidFill>
                <a:latin typeface="Corbel"/>
              </a:rPr>
              <a:t>1524, 1525</a:t>
            </a:r>
            <a:endParaRPr lang="ru-RU" sz="3200" b="1" dirty="0">
              <a:solidFill>
                <a:srgbClr val="3891A7">
                  <a:lumMod val="75000"/>
                </a:srgbClr>
              </a:solidFill>
              <a:latin typeface="Corbel"/>
            </a:endParaRP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sz="3200" b="1" dirty="0">
                <a:solidFill>
                  <a:srgbClr val="3891A7">
                    <a:lumMod val="75000"/>
                  </a:srgbClr>
                </a:solidFill>
                <a:latin typeface="Corbel"/>
              </a:rPr>
              <a:t>	</a:t>
            </a:r>
            <a:r>
              <a:rPr lang="ru-RU" sz="3200" b="1" u="sng" dirty="0" err="1">
                <a:solidFill>
                  <a:srgbClr val="002060"/>
                </a:solidFill>
                <a:latin typeface="Corbel"/>
              </a:rPr>
              <a:t>Өстәмә</a:t>
            </a:r>
            <a:endParaRPr lang="ru-RU" sz="3200" b="1" u="sng" dirty="0">
              <a:solidFill>
                <a:srgbClr val="002060"/>
              </a:solidFill>
              <a:latin typeface="Corbel"/>
            </a:endParaRP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sz="3200" b="1" i="1" dirty="0" err="1">
                <a:solidFill>
                  <a:srgbClr val="3891A7">
                    <a:lumMod val="75000"/>
                  </a:srgbClr>
                </a:solidFill>
                <a:latin typeface="Corbel"/>
              </a:rPr>
              <a:t>Гаиләдәге</a:t>
            </a:r>
            <a:r>
              <a:rPr lang="ru-RU" sz="3200" b="1" i="1" dirty="0">
                <a:solidFill>
                  <a:srgbClr val="3891A7">
                    <a:lumMod val="75000"/>
                  </a:srgbClr>
                </a:solidFill>
                <a:latin typeface="Corbel"/>
              </a:rPr>
              <a:t> </a:t>
            </a:r>
            <a:r>
              <a:rPr lang="ru-RU" sz="3200" b="1" i="1" dirty="0" err="1">
                <a:solidFill>
                  <a:srgbClr val="3891A7">
                    <a:lumMod val="75000"/>
                  </a:srgbClr>
                </a:solidFill>
                <a:latin typeface="Corbel"/>
              </a:rPr>
              <a:t>кешеләрнең</a:t>
            </a:r>
            <a:r>
              <a:rPr lang="ru-RU" sz="3200" b="1" i="1" dirty="0">
                <a:solidFill>
                  <a:srgbClr val="3891A7">
                    <a:lumMod val="75000"/>
                  </a:srgbClr>
                </a:solidFill>
                <a:latin typeface="Corbel"/>
              </a:rPr>
              <a:t>  </a:t>
            </a:r>
            <a:r>
              <a:rPr lang="ru-RU" sz="3200" b="1" i="1" dirty="0" err="1">
                <a:solidFill>
                  <a:srgbClr val="3891A7">
                    <a:lumMod val="75000"/>
                  </a:srgbClr>
                </a:solidFill>
                <a:latin typeface="Corbel"/>
              </a:rPr>
              <a:t>уртача</a:t>
            </a:r>
            <a:r>
              <a:rPr lang="ru-RU" sz="3200" b="1" i="1" dirty="0">
                <a:solidFill>
                  <a:srgbClr val="3891A7">
                    <a:lumMod val="75000"/>
                  </a:srgbClr>
                </a:solidFill>
                <a:latin typeface="Corbel"/>
              </a:rPr>
              <a:t> </a:t>
            </a:r>
            <a:r>
              <a:rPr lang="ru-RU" sz="3200" b="1" i="1" dirty="0" err="1">
                <a:solidFill>
                  <a:srgbClr val="3891A7">
                    <a:lumMod val="75000"/>
                  </a:srgbClr>
                </a:solidFill>
                <a:latin typeface="Corbel"/>
              </a:rPr>
              <a:t>яшен</a:t>
            </a:r>
            <a:r>
              <a:rPr lang="ru-RU" sz="3200" b="1" i="1" dirty="0">
                <a:solidFill>
                  <a:srgbClr val="3891A7">
                    <a:lumMod val="75000"/>
                  </a:srgbClr>
                </a:solidFill>
                <a:latin typeface="Corbel"/>
              </a:rPr>
              <a:t> </a:t>
            </a:r>
            <a:r>
              <a:rPr lang="ru-RU" sz="3200" b="1" i="1" dirty="0" err="1">
                <a:solidFill>
                  <a:srgbClr val="3891A7">
                    <a:lumMod val="75000"/>
                  </a:srgbClr>
                </a:solidFill>
                <a:latin typeface="Corbel"/>
              </a:rPr>
              <a:t>исәпләргә</a:t>
            </a:r>
            <a:r>
              <a:rPr lang="ru-RU" sz="3200" b="1" i="1" dirty="0">
                <a:solidFill>
                  <a:srgbClr val="3891A7">
                    <a:lumMod val="75000"/>
                  </a:srgbClr>
                </a:solidFill>
                <a:latin typeface="Corbel"/>
              </a:rPr>
              <a:t>.</a:t>
            </a:r>
          </a:p>
        </p:txBody>
      </p:sp>
      <p:pic>
        <p:nvPicPr>
          <p:cNvPr id="4" name="Picture 4" descr="C:\Users\User\Desktop\книги мал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6632"/>
            <a:ext cx="151216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572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6000" b="1" dirty="0">
                <a:solidFill>
                  <a:srgbClr val="C00000"/>
                </a:solidFill>
                <a:latin typeface="Corbel"/>
              </a:rPr>
              <a:t> </a:t>
            </a:r>
            <a:r>
              <a:rPr lang="ru-RU" altLang="ru-RU" sz="6000" b="1" dirty="0" smtClean="0">
                <a:solidFill>
                  <a:srgbClr val="C00000"/>
                </a:solidFill>
                <a:latin typeface="Corbel"/>
              </a:rPr>
              <a:t>         </a:t>
            </a:r>
            <a:r>
              <a:rPr lang="ru-RU" altLang="ru-RU" sz="5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Рефлексия</a:t>
            </a:r>
            <a:endParaRPr lang="ru-RU" sz="54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713146"/>
            <a:ext cx="4572000" cy="34317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sz="3200" b="1" dirty="0" err="1">
                <a:solidFill>
                  <a:srgbClr val="475A8D">
                    <a:lumMod val="50000"/>
                  </a:srgbClr>
                </a:solidFill>
                <a:latin typeface="Corbel"/>
              </a:rPr>
              <a:t>Дәрестә</a:t>
            </a:r>
            <a:r>
              <a:rPr lang="ru-RU" sz="3200" b="1" dirty="0">
                <a:solidFill>
                  <a:srgbClr val="475A8D">
                    <a:lumMod val="50000"/>
                  </a:srgbClr>
                </a:solidFill>
                <a:latin typeface="Corbel"/>
              </a:rPr>
              <a:t>: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sz="3200" b="1" dirty="0">
                <a:solidFill>
                  <a:srgbClr val="84AA33">
                    <a:lumMod val="50000"/>
                  </a:srgbClr>
                </a:solidFill>
                <a:latin typeface="Corbel"/>
              </a:rPr>
              <a:t>Мин </a:t>
            </a:r>
            <a:r>
              <a:rPr lang="ru-RU" sz="3200" b="1" dirty="0" err="1">
                <a:solidFill>
                  <a:srgbClr val="84AA33">
                    <a:lumMod val="50000"/>
                  </a:srgbClr>
                </a:solidFill>
                <a:latin typeface="Corbel"/>
              </a:rPr>
              <a:t>белдем</a:t>
            </a:r>
            <a:r>
              <a:rPr lang="ru-RU" sz="3200" b="1" dirty="0">
                <a:solidFill>
                  <a:srgbClr val="84AA33">
                    <a:lumMod val="50000"/>
                  </a:srgbClr>
                </a:solidFill>
                <a:latin typeface="Corbel"/>
              </a:rPr>
              <a:t>…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sz="3200" b="1" dirty="0">
                <a:solidFill>
                  <a:srgbClr val="84AA33">
                    <a:lumMod val="50000"/>
                  </a:srgbClr>
                </a:solidFill>
                <a:latin typeface="Corbel"/>
              </a:rPr>
              <a:t>Мин </a:t>
            </a:r>
            <a:r>
              <a:rPr lang="ru-RU" sz="3200" b="1" dirty="0" err="1">
                <a:solidFill>
                  <a:srgbClr val="84AA33">
                    <a:lumMod val="50000"/>
                  </a:srgbClr>
                </a:solidFill>
                <a:latin typeface="Corbel"/>
              </a:rPr>
              <a:t>өйрәндем</a:t>
            </a:r>
            <a:r>
              <a:rPr lang="ru-RU" sz="3200" b="1" dirty="0">
                <a:solidFill>
                  <a:srgbClr val="84AA33">
                    <a:lumMod val="50000"/>
                  </a:srgbClr>
                </a:solidFill>
                <a:latin typeface="Corbel"/>
              </a:rPr>
              <a:t>…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sz="3200" b="1" dirty="0" err="1">
                <a:solidFill>
                  <a:srgbClr val="84AA33">
                    <a:lumMod val="50000"/>
                  </a:srgbClr>
                </a:solidFill>
                <a:latin typeface="Corbel"/>
              </a:rPr>
              <a:t>Миңа</a:t>
            </a:r>
            <a:r>
              <a:rPr lang="ru-RU" sz="3200" b="1" dirty="0">
                <a:solidFill>
                  <a:srgbClr val="84AA33">
                    <a:lumMod val="50000"/>
                  </a:srgbClr>
                </a:solidFill>
                <a:latin typeface="Corbel"/>
              </a:rPr>
              <a:t> </a:t>
            </a:r>
            <a:r>
              <a:rPr lang="ru-RU" sz="3200" b="1" dirty="0" err="1">
                <a:solidFill>
                  <a:srgbClr val="84AA33">
                    <a:lumMod val="50000"/>
                  </a:srgbClr>
                </a:solidFill>
                <a:latin typeface="Corbel"/>
              </a:rPr>
              <a:t>ошады</a:t>
            </a:r>
            <a:r>
              <a:rPr lang="ru-RU" sz="3200" b="1" dirty="0">
                <a:solidFill>
                  <a:srgbClr val="84AA33">
                    <a:lumMod val="50000"/>
                  </a:srgbClr>
                </a:solidFill>
                <a:latin typeface="Corbel"/>
              </a:rPr>
              <a:t>…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sz="3200" b="1" dirty="0" err="1">
                <a:solidFill>
                  <a:srgbClr val="84AA33">
                    <a:lumMod val="50000"/>
                  </a:srgbClr>
                </a:solidFill>
                <a:latin typeface="Corbel"/>
              </a:rPr>
              <a:t>Миңа</a:t>
            </a:r>
            <a:r>
              <a:rPr lang="ru-RU" sz="3200" b="1" dirty="0">
                <a:solidFill>
                  <a:srgbClr val="84AA33">
                    <a:lumMod val="50000"/>
                  </a:srgbClr>
                </a:solidFill>
                <a:latin typeface="Corbel"/>
              </a:rPr>
              <a:t> </a:t>
            </a:r>
            <a:r>
              <a:rPr lang="ru-RU" sz="3200" b="1" dirty="0" err="1">
                <a:solidFill>
                  <a:srgbClr val="84AA33">
                    <a:lumMod val="50000"/>
                  </a:srgbClr>
                </a:solidFill>
                <a:latin typeface="Corbel"/>
              </a:rPr>
              <a:t>кыенрак</a:t>
            </a:r>
            <a:r>
              <a:rPr lang="ru-RU" sz="3200" b="1" dirty="0">
                <a:solidFill>
                  <a:srgbClr val="84AA33">
                    <a:lumMod val="50000"/>
                  </a:srgbClr>
                </a:solidFill>
                <a:latin typeface="Corbel"/>
              </a:rPr>
              <a:t>…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sz="3200" b="1" dirty="0">
                <a:solidFill>
                  <a:srgbClr val="84AA33">
                    <a:lumMod val="50000"/>
                  </a:srgbClr>
                </a:solidFill>
                <a:latin typeface="Corbel"/>
              </a:rPr>
              <a:t>Минем </a:t>
            </a:r>
            <a:r>
              <a:rPr lang="ru-RU" sz="3200" b="1" dirty="0" err="1">
                <a:solidFill>
                  <a:srgbClr val="84AA33">
                    <a:lumMod val="50000"/>
                  </a:srgbClr>
                </a:solidFill>
                <a:latin typeface="Corbel"/>
              </a:rPr>
              <a:t>кәеф</a:t>
            </a:r>
            <a:r>
              <a:rPr lang="ru-RU" sz="3200" b="1" dirty="0">
                <a:solidFill>
                  <a:srgbClr val="84AA33">
                    <a:lumMod val="50000"/>
                  </a:srgbClr>
                </a:solidFill>
                <a:latin typeface="Corbel"/>
              </a:rPr>
              <a:t>…</a:t>
            </a:r>
          </a:p>
        </p:txBody>
      </p:sp>
      <p:pic>
        <p:nvPicPr>
          <p:cNvPr id="5" name="Picture 3" descr="C:\Users\User\Desktop\medium_vopro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275"/>
            <a:ext cx="17653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User\Desktop\61865469_58037994_55299486_poziti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20523"/>
            <a:ext cx="2063750" cy="170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C:\Users\User\Desktop\su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45" y="4509120"/>
            <a:ext cx="2057400" cy="197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C:\Users\User\Desktop\15808670-n--vector-----n--n--n-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810000"/>
            <a:ext cx="2503561" cy="2502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159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2276872"/>
            <a:ext cx="54726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err="1" smtClean="0">
                <a:ln w="11430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Дәрес</a:t>
            </a:r>
            <a:r>
              <a:rPr lang="ru-RU" sz="7200" b="1" dirty="0" smtClean="0">
                <a:ln w="11430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err="1" smtClean="0">
                <a:ln w="11430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тәма</a:t>
            </a:r>
            <a:r>
              <a:rPr lang="ru-RU" sz="7200" b="1" dirty="0" err="1" smtClean="0">
                <a:ln w="11430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7200" b="1" dirty="0">
              <a:ln w="11430"/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802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1556792"/>
            <a:ext cx="507605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83464" algn="ctr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sz="3600" b="1" dirty="0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«</a:t>
            </a:r>
            <a:r>
              <a:rPr lang="ru-RU" sz="3200" b="1" i="1" dirty="0" err="1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Әгәр</a:t>
            </a:r>
            <a:r>
              <a:rPr lang="ru-RU" sz="3200" b="1" i="1" dirty="0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дә</a:t>
            </a:r>
            <a:r>
              <a:rPr lang="ru-RU" sz="3200" b="1" i="1" dirty="0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син</a:t>
            </a:r>
            <a:r>
              <a:rPr lang="ru-RU" sz="3200" b="1" i="1" dirty="0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үзеңнең</a:t>
            </a:r>
            <a:r>
              <a:rPr lang="ru-RU" sz="3200" b="1" i="1" dirty="0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белемеңә</a:t>
            </a:r>
            <a:r>
              <a:rPr lang="ru-RU" sz="3200" b="1" i="1" dirty="0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бернинди</a:t>
            </a:r>
            <a:r>
              <a:rPr lang="ru-RU" sz="3200" b="1" i="1" dirty="0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яңалык</a:t>
            </a:r>
            <a:r>
              <a:rPr lang="ru-RU" sz="3200" b="1" i="1" dirty="0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b="1" i="1" dirty="0" err="1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өстәмәсәң</a:t>
            </a:r>
            <a:r>
              <a:rPr lang="ru-RU" sz="3200" b="1" i="1" dirty="0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ru-RU" sz="3200" b="1" i="1" dirty="0" err="1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ул</a:t>
            </a:r>
            <a:r>
              <a:rPr lang="ru-RU" sz="3200" b="1" i="1" dirty="0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көн</a:t>
            </a:r>
            <a:r>
              <a:rPr lang="tt-RU" sz="3200" b="1" i="1" dirty="0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е</a:t>
            </a:r>
            <a:r>
              <a:rPr lang="ru-RU" sz="3200" b="1" i="1" dirty="0" err="1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ңне</a:t>
            </a:r>
            <a:r>
              <a:rPr lang="ru-RU" sz="3200" b="1" i="1" dirty="0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яки </a:t>
            </a:r>
            <a:r>
              <a:rPr lang="ru-RU" sz="3200" b="1" i="1" dirty="0" err="1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сәгатеңне</a:t>
            </a:r>
            <a:r>
              <a:rPr lang="ru-RU" sz="3200" b="1" i="1" dirty="0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иң</a:t>
            </a:r>
            <a:r>
              <a:rPr lang="ru-RU" sz="3200" b="1" i="1" dirty="0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бәхетсезе</a:t>
            </a:r>
            <a:r>
              <a:rPr lang="ru-RU" sz="3200" b="1" i="1" dirty="0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дип</a:t>
            </a:r>
            <a:r>
              <a:rPr lang="ru-RU" sz="3200" b="1" i="1" dirty="0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сана</a:t>
            </a:r>
            <a:r>
              <a:rPr lang="ru-RU" sz="3200" b="1" dirty="0" smtClean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»</a:t>
            </a:r>
            <a:endParaRPr lang="ru-RU" sz="3200" b="1" dirty="0">
              <a:solidFill>
                <a:srgbClr val="C32D2E">
                  <a:lumMod val="75000"/>
                </a:srgb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sz="3600" b="1" dirty="0">
                <a:solidFill>
                  <a:srgbClr val="C32D2E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sz="2800" dirty="0">
                <a:solidFill>
                  <a:srgbClr val="C32D2E">
                    <a:lumMod val="75000"/>
                  </a:srgbClr>
                </a:solidFill>
                <a:latin typeface="Corbel"/>
              </a:rPr>
              <a:t>                </a:t>
            </a:r>
            <a:r>
              <a:rPr lang="ru-RU" sz="2800" dirty="0" smtClean="0">
                <a:solidFill>
                  <a:srgbClr val="002060"/>
                </a:solidFill>
                <a:latin typeface="Corbel"/>
              </a:rPr>
              <a:t>Я</a:t>
            </a:r>
            <a:r>
              <a:rPr lang="ru-RU" sz="2800" dirty="0">
                <a:solidFill>
                  <a:srgbClr val="002060"/>
                </a:solidFill>
                <a:latin typeface="Corbel"/>
              </a:rPr>
              <a:t>. А. Коменский</a:t>
            </a:r>
          </a:p>
        </p:txBody>
      </p:sp>
      <p:pic>
        <p:nvPicPr>
          <p:cNvPr id="4" name="Picture 6" descr="C:\Users\User\Desktop\коменски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62006"/>
            <a:ext cx="3184525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265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 w="18000">
                  <a:solidFill>
                    <a:srgbClr val="FEB80A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/>
              </a:rPr>
              <a:t>        </a:t>
            </a:r>
            <a:r>
              <a:rPr lang="ru-RU" sz="5400" b="1" dirty="0" err="1" smtClean="0">
                <a:ln w="18000">
                  <a:solidFill>
                    <a:srgbClr val="FEB80A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/>
              </a:rPr>
              <a:t>Телд</a:t>
            </a:r>
            <a:r>
              <a:rPr lang="tt-RU" sz="5400" b="1" dirty="0">
                <a:ln w="18000">
                  <a:solidFill>
                    <a:srgbClr val="FEB80A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/>
              </a:rPr>
              <a:t>ән эш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35695" y="1844824"/>
            <a:ext cx="327311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3,6 + 0,4 =                    </a:t>
            </a:r>
            <a:endParaRPr lang="ru-RU" sz="32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9,1 – 7,07 =                   </a:t>
            </a:r>
            <a:r>
              <a:rPr lang="ru-RU" sz="3200" dirty="0">
                <a:solidFill>
                  <a:srgbClr val="FEB80A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: 0,2 =                    </a:t>
            </a:r>
            <a:r>
              <a:rPr lang="ru-RU" sz="3200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lang="ru-RU" sz="32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2,7 * 0,3 =                   </a:t>
            </a:r>
            <a:r>
              <a:rPr lang="ru-RU" sz="3200" dirty="0" smtClean="0">
                <a:solidFill>
                  <a:srgbClr val="964305">
                    <a:lumMod val="60000"/>
                    <a:lumOff val="4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200" dirty="0">
              <a:solidFill>
                <a:srgbClr val="964305">
                  <a:lumMod val="60000"/>
                  <a:lumOff val="4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5760" lvl="0" indent="-283464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1,7 : 0,01 =  </a:t>
            </a:r>
            <a:r>
              <a:rPr lang="ru-RU" sz="3200" dirty="0">
                <a:solidFill>
                  <a:srgbClr val="002060"/>
                </a:solidFill>
                <a:latin typeface="Corbel"/>
              </a:rPr>
              <a:t>                 </a:t>
            </a:r>
            <a:endParaRPr lang="ru-RU" sz="3200" dirty="0">
              <a:solidFill>
                <a:srgbClr val="964305"/>
              </a:solidFill>
              <a:latin typeface="Corbel"/>
            </a:endParaRPr>
          </a:p>
        </p:txBody>
      </p:sp>
      <p:pic>
        <p:nvPicPr>
          <p:cNvPr id="4" name="Picture 6" descr="C:\Users\User\Desktop\книга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01008"/>
            <a:ext cx="3024336" cy="2772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User\Desktop\книги мал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38" y="42071"/>
            <a:ext cx="1552724" cy="1552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90541" y="1751013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600" dirty="0" smtClean="0"/>
              <a:t>4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257844" y="2347014"/>
            <a:ext cx="10659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4000" dirty="0" smtClean="0"/>
              <a:t>2,03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451903" y="3005637"/>
            <a:ext cx="677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4000" dirty="0" smtClean="0"/>
              <a:t>25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108809" y="3713523"/>
            <a:ext cx="1075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4000" dirty="0" smtClean="0"/>
              <a:t>0,81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008704" y="4418010"/>
            <a:ext cx="8863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4000" dirty="0" smtClean="0"/>
              <a:t>170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4283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dirty="0">
                <a:ln w="18000">
                  <a:solidFill>
                    <a:srgbClr val="FEB80A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/>
              </a:rPr>
              <a:t> </a:t>
            </a:r>
            <a:r>
              <a:rPr lang="ru-RU" sz="6600" b="1" dirty="0" smtClean="0">
                <a:ln w="18000">
                  <a:solidFill>
                    <a:srgbClr val="FEB80A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/>
              </a:rPr>
              <a:t>      </a:t>
            </a:r>
            <a:r>
              <a:rPr lang="ru-RU" sz="5400" b="1" dirty="0" err="1" smtClean="0">
                <a:ln w="18000">
                  <a:solidFill>
                    <a:srgbClr val="FEB80A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/>
              </a:rPr>
              <a:t>Телдән</a:t>
            </a:r>
            <a:r>
              <a:rPr lang="ru-RU" sz="5400" b="1" dirty="0" smtClean="0">
                <a:ln w="18000">
                  <a:solidFill>
                    <a:srgbClr val="FEB80A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/>
              </a:rPr>
              <a:t> </a:t>
            </a:r>
            <a:r>
              <a:rPr lang="ru-RU" sz="5400" b="1" dirty="0" err="1">
                <a:ln w="18000">
                  <a:solidFill>
                    <a:srgbClr val="FEB80A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/>
              </a:rPr>
              <a:t>эш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0" marR="0" lvl="0" indent="-283464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475A8D">
                    <a:lumMod val="50000"/>
                  </a:srgbClr>
                </a:solidFill>
                <a:effectLst/>
                <a:uLnTx/>
                <a:uFillTx/>
                <a:latin typeface="Corbel"/>
              </a:rPr>
              <a:t>3,7259 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475A8D">
                    <a:lumMod val="50000"/>
                  </a:srgbClr>
                </a:solidFill>
                <a:effectLst/>
                <a:uLnTx/>
                <a:uFillTx/>
              </a:rPr>
              <a:t>≈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C32D2E">
                    <a:lumMod val="75000"/>
                  </a:srgbClr>
                </a:solidFill>
                <a:effectLst/>
                <a:uLnTx/>
                <a:uFillTx/>
                <a:latin typeface="Corbel"/>
              </a:rPr>
              <a:t> 3,73</a:t>
            </a:r>
          </a:p>
          <a:p>
            <a:pPr marL="365760" marR="0" lvl="0" indent="-283464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475A8D">
                    <a:lumMod val="75000"/>
                  </a:srgbClr>
                </a:solidFill>
                <a:effectLst/>
                <a:uLnTx/>
                <a:uFillTx/>
                <a:latin typeface="Corbel"/>
              </a:rPr>
              <a:t>0,894 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475A8D">
                    <a:lumMod val="75000"/>
                  </a:srgbClr>
                </a:solidFill>
                <a:effectLst/>
                <a:uLnTx/>
                <a:uFillTx/>
              </a:rPr>
              <a:t>≈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C32D2E">
                    <a:lumMod val="75000"/>
                  </a:srgbClr>
                </a:solidFill>
                <a:effectLst/>
                <a:uLnTx/>
                <a:uFillTx/>
                <a:latin typeface="Corbel"/>
              </a:rPr>
              <a:t> 0,9</a:t>
            </a:r>
          </a:p>
          <a:p>
            <a:pPr marL="365760" marR="0" lvl="0" indent="-283464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475A8D">
                    <a:lumMod val="50000"/>
                  </a:srgbClr>
                </a:solidFill>
                <a:effectLst/>
                <a:uLnTx/>
                <a:uFillTx/>
                <a:latin typeface="Corbel"/>
              </a:rPr>
              <a:t>7,099 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475A8D">
                    <a:lumMod val="50000"/>
                  </a:srgbClr>
                </a:solidFill>
                <a:effectLst/>
                <a:uLnTx/>
                <a:uFillTx/>
              </a:rPr>
              <a:t>≈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C32D2E">
                    <a:lumMod val="75000"/>
                  </a:srgbClr>
                </a:solidFill>
                <a:effectLst/>
                <a:uLnTx/>
                <a:uFillTx/>
                <a:latin typeface="Corbel"/>
              </a:rPr>
              <a:t> 7,10</a:t>
            </a:r>
          </a:p>
          <a:p>
            <a:pPr marL="365760" marR="0" lvl="0" indent="-283464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475A8D">
                    <a:lumMod val="50000"/>
                  </a:srgbClr>
                </a:solidFill>
                <a:effectLst/>
                <a:uLnTx/>
                <a:uFillTx/>
                <a:latin typeface="Corbel"/>
              </a:rPr>
              <a:t>6,551 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475A8D">
                    <a:lumMod val="50000"/>
                  </a:srgbClr>
                </a:solidFill>
                <a:effectLst/>
                <a:uLnTx/>
                <a:uFillTx/>
              </a:rPr>
              <a:t>≈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C32D2E">
                    <a:lumMod val="75000"/>
                  </a:srgbClr>
                </a:solidFill>
                <a:effectLst/>
                <a:uLnTx/>
                <a:uFillTx/>
                <a:latin typeface="Corbel"/>
              </a:rPr>
              <a:t> 6,55</a:t>
            </a:r>
          </a:p>
          <a:p>
            <a:pPr marL="365760" marR="0" lvl="0" indent="-283464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475A8D">
                    <a:lumMod val="50000"/>
                  </a:srgbClr>
                </a:solidFill>
                <a:effectLst/>
                <a:uLnTx/>
                <a:uFillTx/>
                <a:latin typeface="Corbel"/>
              </a:rPr>
              <a:t>0,285 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475A8D">
                    <a:lumMod val="50000"/>
                  </a:srgbClr>
                </a:solidFill>
                <a:effectLst/>
                <a:uLnTx/>
                <a:uFillTx/>
              </a:rPr>
              <a:t>≈ 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C32D2E">
                    <a:lumMod val="75000"/>
                  </a:srgbClr>
                </a:solidFill>
                <a:effectLst/>
                <a:uLnTx/>
                <a:uFillTx/>
                <a:latin typeface="Corbel"/>
              </a:rPr>
              <a:t>о,28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val="475A8D">
                  <a:lumMod val="50000"/>
                </a:srgbClr>
              </a:solidFill>
              <a:effectLst/>
              <a:uLnTx/>
              <a:uFillTx/>
              <a:latin typeface="Corbe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5661248"/>
            <a:ext cx="2433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964305">
                    <a:lumMod val="75000"/>
                  </a:srgbClr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Ответ:  </a:t>
            </a:r>
            <a:r>
              <a:rPr lang="ru-RU" sz="2400" b="1" dirty="0">
                <a:solidFill>
                  <a:srgbClr val="84AA33">
                    <a:lumMod val="50000"/>
                  </a:srgbClr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+ - + + -</a:t>
            </a:r>
            <a:endParaRPr lang="ru-RU" sz="2400" b="1" dirty="0">
              <a:solidFill>
                <a:srgbClr val="964305">
                  <a:lumMod val="75000"/>
                </a:srgbClr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pic>
        <p:nvPicPr>
          <p:cNvPr id="7" name="Picture 6" descr="C:\Users\User\Desktop\книга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969410"/>
            <a:ext cx="3024336" cy="2772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User\Desktop\книги мал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34" y="188640"/>
            <a:ext cx="1552724" cy="1552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55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Мәсьәлә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997839"/>
            <a:ext cx="65527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 err="1" smtClean="0">
                <a:latin typeface="Tahoma" pitchFamily="34" charset="0"/>
              </a:rPr>
              <a:t>Алсуда</a:t>
            </a:r>
            <a:r>
              <a:rPr lang="ru-RU" altLang="ru-RU" sz="2400" b="1" dirty="0" smtClean="0">
                <a:latin typeface="Tahoma" pitchFamily="34" charset="0"/>
              </a:rPr>
              <a:t> 14 </a:t>
            </a:r>
            <a:r>
              <a:rPr lang="ru-RU" altLang="ru-RU" sz="2400" b="1" dirty="0">
                <a:latin typeface="Tahoma" pitchFamily="34" charset="0"/>
              </a:rPr>
              <a:t>конфет, </a:t>
            </a:r>
            <a:r>
              <a:rPr lang="ru-RU" altLang="ru-RU" sz="2400" b="1" dirty="0" err="1" smtClean="0">
                <a:latin typeface="Tahoma" pitchFamily="34" charset="0"/>
              </a:rPr>
              <a:t>Кадриядә</a:t>
            </a:r>
            <a:r>
              <a:rPr lang="ru-RU" altLang="ru-RU" sz="2400" b="1" dirty="0" smtClean="0">
                <a:latin typeface="Tahoma" pitchFamily="34" charset="0"/>
              </a:rPr>
              <a:t> 9 </a:t>
            </a:r>
            <a:r>
              <a:rPr lang="ru-RU" altLang="ru-RU" sz="2400" b="1" dirty="0">
                <a:latin typeface="Tahoma" pitchFamily="34" charset="0"/>
              </a:rPr>
              <a:t>конфет, </a:t>
            </a:r>
            <a:r>
              <a:rPr lang="ru-RU" altLang="ru-RU" sz="2400" b="1" dirty="0" smtClean="0">
                <a:latin typeface="Tahoma" pitchFamily="34" charset="0"/>
              </a:rPr>
              <a:t>ә </a:t>
            </a:r>
            <a:r>
              <a:rPr lang="ru-RU" altLang="ru-RU" sz="2400" b="1" dirty="0" err="1" smtClean="0">
                <a:latin typeface="Tahoma" pitchFamily="34" charset="0"/>
              </a:rPr>
              <a:t>Саниядә</a:t>
            </a:r>
            <a:r>
              <a:rPr lang="ru-RU" altLang="ru-RU" sz="2400" b="1" dirty="0" smtClean="0">
                <a:latin typeface="Tahoma" pitchFamily="34" charset="0"/>
              </a:rPr>
              <a:t> 10 конфет бар. </a:t>
            </a:r>
            <a:r>
              <a:rPr lang="ru-RU" altLang="ru-RU" sz="2400" b="1" dirty="0" err="1" smtClean="0">
                <a:latin typeface="Tahoma" pitchFamily="34" charset="0"/>
              </a:rPr>
              <a:t>Әгәр</a:t>
            </a:r>
            <a:r>
              <a:rPr lang="ru-RU" altLang="ru-RU" sz="2400" b="1" dirty="0" smtClean="0">
                <a:latin typeface="Tahoma" pitchFamily="34" charset="0"/>
              </a:rPr>
              <a:t> </a:t>
            </a:r>
            <a:r>
              <a:rPr lang="ru-RU" altLang="ru-RU" sz="2400" b="1" dirty="0" err="1" smtClean="0">
                <a:latin typeface="Tahoma" pitchFamily="34" charset="0"/>
              </a:rPr>
              <a:t>барлык</a:t>
            </a:r>
            <a:r>
              <a:rPr lang="ru-RU" altLang="ru-RU" sz="2400" b="1" dirty="0" smtClean="0">
                <a:latin typeface="Tahoma" pitchFamily="34" charset="0"/>
              </a:rPr>
              <a:t> </a:t>
            </a:r>
            <a:r>
              <a:rPr lang="ru-RU" altLang="ru-RU" sz="2400" b="1" dirty="0" err="1" smtClean="0">
                <a:latin typeface="Tahoma" pitchFamily="34" charset="0"/>
              </a:rPr>
              <a:t>конфетларны</a:t>
            </a:r>
            <a:r>
              <a:rPr lang="ru-RU" altLang="ru-RU" sz="2400" b="1" dirty="0" smtClean="0">
                <a:latin typeface="Tahoma" pitchFamily="34" charset="0"/>
              </a:rPr>
              <a:t> </a:t>
            </a:r>
            <a:r>
              <a:rPr lang="ru-RU" altLang="ru-RU" sz="2400" b="1" dirty="0" err="1" smtClean="0">
                <a:latin typeface="Tahoma" pitchFamily="34" charset="0"/>
              </a:rPr>
              <a:t>кызларга</a:t>
            </a:r>
            <a:r>
              <a:rPr lang="ru-RU" altLang="ru-RU" sz="2400" b="1" dirty="0" smtClean="0">
                <a:latin typeface="Tahoma" pitchFamily="34" charset="0"/>
              </a:rPr>
              <a:t> </a:t>
            </a:r>
            <a:r>
              <a:rPr lang="ru-RU" altLang="ru-RU" sz="2400" b="1" dirty="0" err="1" smtClean="0">
                <a:latin typeface="Tahoma" pitchFamily="34" charset="0"/>
              </a:rPr>
              <a:t>тигез</a:t>
            </a:r>
            <a:r>
              <a:rPr lang="ru-RU" altLang="ru-RU" sz="2400" b="1" dirty="0" smtClean="0">
                <a:latin typeface="Tahoma" pitchFamily="34" charset="0"/>
              </a:rPr>
              <a:t> </a:t>
            </a:r>
            <a:r>
              <a:rPr lang="ru-RU" altLang="ru-RU" sz="2400" b="1" dirty="0" err="1" smtClean="0">
                <a:latin typeface="Tahoma" pitchFamily="34" charset="0"/>
              </a:rPr>
              <a:t>итеп</a:t>
            </a:r>
            <a:r>
              <a:rPr lang="ru-RU" altLang="ru-RU" sz="2400" b="1" dirty="0" smtClean="0">
                <a:latin typeface="Tahoma" pitchFamily="34" charset="0"/>
              </a:rPr>
              <a:t> </a:t>
            </a:r>
            <a:r>
              <a:rPr lang="ru-RU" altLang="ru-RU" sz="2400" b="1" dirty="0" err="1" smtClean="0">
                <a:latin typeface="Tahoma" pitchFamily="34" charset="0"/>
              </a:rPr>
              <a:t>бүлеп</a:t>
            </a:r>
            <a:r>
              <a:rPr lang="ru-RU" altLang="ru-RU" sz="2400" b="1" dirty="0" smtClean="0">
                <a:latin typeface="Tahoma" pitchFamily="34" charset="0"/>
              </a:rPr>
              <a:t> </a:t>
            </a:r>
            <a:r>
              <a:rPr lang="ru-RU" altLang="ru-RU" sz="2400" b="1" dirty="0" err="1" smtClean="0">
                <a:latin typeface="Tahoma" pitchFamily="34" charset="0"/>
              </a:rPr>
              <a:t>бирсәк</a:t>
            </a:r>
            <a:r>
              <a:rPr lang="ru-RU" altLang="ru-RU" sz="2400" b="1" dirty="0" smtClean="0">
                <a:latin typeface="Tahoma" pitchFamily="34" charset="0"/>
              </a:rPr>
              <a:t>, </a:t>
            </a:r>
            <a:r>
              <a:rPr lang="ru-RU" altLang="ru-RU" sz="2400" b="1" dirty="0" err="1" smtClean="0">
                <a:latin typeface="Tahoma" pitchFamily="34" charset="0"/>
              </a:rPr>
              <a:t>һәр</a:t>
            </a:r>
            <a:r>
              <a:rPr lang="ru-RU" altLang="ru-RU" sz="2400" b="1" dirty="0" smtClean="0">
                <a:latin typeface="Tahoma" pitchFamily="34" charset="0"/>
              </a:rPr>
              <a:t> </a:t>
            </a:r>
            <a:r>
              <a:rPr lang="ru-RU" altLang="ru-RU" sz="2400" b="1" dirty="0" err="1" smtClean="0">
                <a:latin typeface="Tahoma" pitchFamily="34" charset="0"/>
              </a:rPr>
              <a:t>кызга</a:t>
            </a:r>
            <a:r>
              <a:rPr lang="ru-RU" altLang="ru-RU" sz="2400" b="1" dirty="0" smtClean="0">
                <a:latin typeface="Tahoma" pitchFamily="34" charset="0"/>
              </a:rPr>
              <a:t> </a:t>
            </a:r>
            <a:r>
              <a:rPr lang="ru-RU" altLang="ru-RU" sz="2400" b="1" dirty="0" err="1" smtClean="0">
                <a:latin typeface="Tahoma" pitchFamily="34" charset="0"/>
              </a:rPr>
              <a:t>ничә</a:t>
            </a:r>
            <a:r>
              <a:rPr lang="ru-RU" altLang="ru-RU" sz="2400" b="1" dirty="0" smtClean="0">
                <a:latin typeface="Tahoma" pitchFamily="34" charset="0"/>
              </a:rPr>
              <a:t> конфет </a:t>
            </a:r>
            <a:r>
              <a:rPr lang="ru-RU" altLang="ru-RU" sz="2400" b="1" dirty="0" err="1" smtClean="0">
                <a:latin typeface="Tahoma" pitchFamily="34" charset="0"/>
              </a:rPr>
              <a:t>тияр</a:t>
            </a:r>
            <a:r>
              <a:rPr lang="ru-RU" altLang="ru-RU" sz="2400" b="1" dirty="0" smtClean="0">
                <a:latin typeface="Tahoma" pitchFamily="34" charset="0"/>
              </a:rPr>
              <a:t>?</a:t>
            </a:r>
            <a:endParaRPr lang="ru-RU" altLang="ru-RU" sz="2400" b="1" dirty="0">
              <a:latin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4221088"/>
            <a:ext cx="23663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ahoma" pitchFamily="34" charset="0"/>
              </a:rPr>
              <a:t>14 + 9 + 10 =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4216539"/>
            <a:ext cx="2137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ahoma" pitchFamily="34" charset="0"/>
              </a:rPr>
              <a:t>33 (</a:t>
            </a:r>
            <a:r>
              <a:rPr lang="ru-RU" altLang="ru-RU" sz="2400" b="1" dirty="0" smtClean="0">
                <a:solidFill>
                  <a:srgbClr val="000000"/>
                </a:solidFill>
                <a:latin typeface="Tahoma" pitchFamily="34" charset="0"/>
              </a:rPr>
              <a:t>конфет)</a:t>
            </a:r>
            <a:endParaRPr lang="ru-RU" altLang="ru-RU" sz="24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5085184"/>
            <a:ext cx="1404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ahoma" pitchFamily="34" charset="0"/>
              </a:rPr>
              <a:t>33 : 3 =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00288" y="5055243"/>
            <a:ext cx="2137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ahoma" pitchFamily="34" charset="0"/>
              </a:rPr>
              <a:t>11 (конфет)</a:t>
            </a:r>
          </a:p>
        </p:txBody>
      </p:sp>
    </p:spTree>
    <p:extLst>
      <p:ext uri="{BB962C8B-B14F-4D97-AF65-F5344CB8AC3E}">
        <p14:creationId xmlns:p14="http://schemas.microsoft.com/office/powerpoint/2010/main" val="298609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692356"/>
              </p:ext>
            </p:extLst>
          </p:nvPr>
        </p:nvGraphicFramePr>
        <p:xfrm>
          <a:off x="1691680" y="2204864"/>
          <a:ext cx="6768752" cy="1656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288480"/>
                <a:gridCol w="24482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Беләм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Белергә</a:t>
                      </a:r>
                      <a:r>
                        <a:rPr lang="tt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телим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Белдем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989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40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404664"/>
            <a:ext cx="38587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t-RU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rbel"/>
                <a:ea typeface="+mj-ea"/>
                <a:cs typeface="+mj-cs"/>
              </a:rPr>
              <a:t>1 нче бирем</a:t>
            </a:r>
            <a:endParaRPr kumimoji="0" lang="ru-RU" sz="5400" b="1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988840"/>
            <a:ext cx="6552728" cy="3475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0" indent="-282575" eaLnBrk="0" fontAlgn="base" hangingPunct="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tt-RU" altLang="ru-RU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1)Саннарның </a:t>
            </a:r>
            <a:r>
              <a:rPr lang="tt-RU" altLang="ru-RU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арифметик уртасы- ул барлык саннарның суммасы;</a:t>
            </a:r>
            <a:endParaRPr lang="ru-RU" altLang="ru-RU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5125" lvl="0" indent="-282575" eaLnBrk="0" fontAlgn="base" hangingPunct="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tt-RU" altLang="ru-RU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Саннарның арифметик уртасы- ул уртада торучы сан;</a:t>
            </a:r>
            <a:endParaRPr lang="ru-RU" altLang="ru-RU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5125" lvl="0" indent="-282575" eaLnBrk="0" fontAlgn="base" hangingPunct="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tt-RU" altLang="ru-RU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3) Саннарның арифметик уртасы- ул берничә санның суммасын аларның санына  бүлүдән килеп чыккан сан</a:t>
            </a:r>
            <a:endParaRPr lang="ru-RU" altLang="ru-RU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3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54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rbel"/>
              </a:rPr>
              <a:t>2 </a:t>
            </a:r>
            <a:r>
              <a:rPr lang="tt-RU" sz="5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rbel"/>
              </a:rPr>
              <a:t>нче бирем</a:t>
            </a:r>
            <a:endParaRPr lang="ru-RU" sz="5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276872"/>
            <a:ext cx="7272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Әни кибеттән 6 фломастер, 14 төсле карандаш һәм 4 төрле гуашь алып кайтты. Апа, абый һәм мин аларны бертигез итеп бүлештек һәм рәсемнәр ясадык. Һәрберебезгә ничәшәр </a:t>
            </a:r>
            <a:r>
              <a:rPr lang="tt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гуашь,фломастер һәм </a:t>
            </a:r>
            <a:r>
              <a:rPr lang="tt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карандаш тияр?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5589240"/>
            <a:ext cx="12282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550" lv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r>
              <a:rPr lang="tt-RU" altLang="ru-RU" sz="4000" dirty="0" smtClean="0">
                <a:solidFill>
                  <a:prstClr val="black"/>
                </a:solidFill>
                <a:latin typeface="Corbel"/>
              </a:rPr>
              <a:t>8 шт</a:t>
            </a:r>
            <a:endParaRPr lang="ru-RU" altLang="ru-RU" sz="4000" dirty="0">
              <a:solidFill>
                <a:prstClr val="black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43176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sz="5400" b="1" dirty="0" smtClean="0">
                <a:solidFill>
                  <a:srgbClr val="964305">
                    <a:lumMod val="60000"/>
                    <a:lumOff val="40000"/>
                  </a:srgbClr>
                </a:solidFill>
              </a:rPr>
              <a:t>3 </a:t>
            </a:r>
            <a:r>
              <a:rPr lang="tt-RU" sz="5400" b="1" dirty="0">
                <a:solidFill>
                  <a:srgbClr val="964305">
                    <a:lumMod val="60000"/>
                    <a:lumOff val="40000"/>
                  </a:srgbClr>
                </a:solidFill>
              </a:rPr>
              <a:t>нче бирем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70395" y="1556792"/>
            <a:ext cx="71287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Берничә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санның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суммасын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кушылучылар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санына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бүл</a:t>
            </a:r>
            <a:r>
              <a:rPr lang="tt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үдән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килеп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чыккан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өлеш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саннарның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арифметик </a:t>
            </a:r>
            <a:r>
              <a:rPr lang="ru-RU" alt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уртасы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атала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4371" y="4149080"/>
            <a:ext cx="763284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8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Арифметик </a:t>
            </a:r>
            <a:r>
              <a:rPr lang="ru-RU" altLang="ru-RU" sz="2800" b="1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урта</a:t>
            </a:r>
            <a:r>
              <a:rPr lang="ru-RU" altLang="ru-RU" sz="28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= </a:t>
            </a:r>
            <a:endParaRPr lang="ru-RU" altLang="ru-RU" sz="28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8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= </a:t>
            </a:r>
            <a:r>
              <a:rPr lang="ru-RU" altLang="ru-RU" sz="28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ru-RU" altLang="ru-RU" sz="2800" b="1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</a:t>
            </a:r>
            <a:r>
              <a:rPr lang="ru-RU" altLang="ru-RU" sz="2800" b="1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аннарны</a:t>
            </a:r>
            <a:r>
              <a:rPr lang="tt-RU" altLang="ru-RU" sz="28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ң суммасы</a:t>
            </a:r>
            <a:r>
              <a:rPr lang="ru-RU" altLang="ru-RU" sz="28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) </a:t>
            </a:r>
            <a:r>
              <a:rPr lang="ru-RU" altLang="ru-RU" sz="28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ru-RU" altLang="ru-RU" sz="28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ru-RU" altLang="ru-RU" sz="2800" b="1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кушылучылар</a:t>
            </a:r>
            <a:r>
              <a:rPr lang="ru-RU" altLang="ru-RU" sz="28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саны)</a:t>
            </a:r>
            <a:endParaRPr lang="ru-RU" altLang="ru-RU" sz="28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05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435</Words>
  <Application>Microsoft Office PowerPoint</Application>
  <PresentationFormat>Экран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默认设计模板</vt:lpstr>
      <vt:lpstr>Солнцестояние</vt:lpstr>
      <vt:lpstr>Презентация PowerPoint</vt:lpstr>
      <vt:lpstr>Презентация PowerPoint</vt:lpstr>
      <vt:lpstr>        Телдән эш</vt:lpstr>
      <vt:lpstr>       Телдән эш</vt:lpstr>
      <vt:lpstr>Мәсьәлә</vt:lpstr>
      <vt:lpstr>Презентация PowerPoint</vt:lpstr>
      <vt:lpstr>Презентация PowerPoint</vt:lpstr>
      <vt:lpstr>2 нче бирем</vt:lpstr>
      <vt:lpstr>3 нче бирем</vt:lpstr>
      <vt:lpstr>Физкультминутка</vt:lpstr>
      <vt:lpstr>Дәреслек</vt:lpstr>
      <vt:lpstr>Мөстәкыйль эш</vt:lpstr>
      <vt:lpstr>Тикшерү</vt:lpstr>
      <vt:lpstr>Өй эше</vt:lpstr>
      <vt:lpstr>          Рефлексия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Альфия</dc:creator>
  <cp:lastModifiedBy>Альфия</cp:lastModifiedBy>
  <cp:revision>34</cp:revision>
  <cp:lastPrinted>2016-03-15T06:29:26Z</cp:lastPrinted>
  <dcterms:created xsi:type="dcterms:W3CDTF">2016-03-12T07:03:26Z</dcterms:created>
  <dcterms:modified xsi:type="dcterms:W3CDTF">2016-11-02T19:19:00Z</dcterms:modified>
</cp:coreProperties>
</file>